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9" r:id="rId12"/>
    <p:sldId id="270" r:id="rId13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BDE2-0AE8-48C5-89B1-E6BD5BCBFB93}" type="datetimeFigureOut">
              <a:rPr lang="en-US" smtClean="0"/>
              <a:t>12/8/2016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270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BDE2-0AE8-48C5-89B1-E6BD5BCBFB93}" type="datetimeFigureOut">
              <a:rPr lang="en-US" smtClean="0"/>
              <a:t>12/8/2016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116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BDE2-0AE8-48C5-89B1-E6BD5BCBFB93}" type="datetimeFigureOut">
              <a:rPr lang="en-US" smtClean="0"/>
              <a:t>12/8/2016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571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BDE2-0AE8-48C5-89B1-E6BD5BCBFB93}" type="datetimeFigureOut">
              <a:rPr lang="en-US" smtClean="0"/>
              <a:t>12/8/2016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397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BDE2-0AE8-48C5-89B1-E6BD5BCBFB93}" type="datetimeFigureOut">
              <a:rPr lang="en-US" smtClean="0"/>
              <a:t>12/8/2016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428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BDE2-0AE8-48C5-89B1-E6BD5BCBFB93}" type="datetimeFigureOut">
              <a:rPr lang="en-US" smtClean="0"/>
              <a:t>12/8/2016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012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BDE2-0AE8-48C5-89B1-E6BD5BCBFB93}" type="datetimeFigureOut">
              <a:rPr lang="en-US" smtClean="0"/>
              <a:t>12/8/2016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61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BDE2-0AE8-48C5-89B1-E6BD5BCBFB93}" type="datetimeFigureOut">
              <a:rPr lang="en-US" smtClean="0"/>
              <a:t>12/8/2016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485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BDE2-0AE8-48C5-89B1-E6BD5BCBFB93}" type="datetimeFigureOut">
              <a:rPr lang="en-US" smtClean="0"/>
              <a:t>12/8/2016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332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BDE2-0AE8-48C5-89B1-E6BD5BCBFB93}" type="datetimeFigureOut">
              <a:rPr lang="en-US" smtClean="0"/>
              <a:t>12/8/2016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894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BDE2-0AE8-48C5-89B1-E6BD5BCBFB93}" type="datetimeFigureOut">
              <a:rPr lang="en-US" smtClean="0"/>
              <a:t>12/8/2016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981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C8BDE2-0AE8-48C5-89B1-E6BD5BCBFB93}" type="datetimeFigureOut">
              <a:rPr lang="en-US" smtClean="0"/>
              <a:t>12/8/2016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45DF02-8BA1-4057-AB76-294917F2B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132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2.gif"/><Relationship Id="rId7" Type="http://schemas.openxmlformats.org/officeDocument/2006/relationships/image" Target="../media/image6.gi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10" Type="http://schemas.openxmlformats.org/officeDocument/2006/relationships/image" Target="../media/image9.gif"/><Relationship Id="rId4" Type="http://schemas.openxmlformats.org/officeDocument/2006/relationships/image" Target="../media/image3.gif"/><Relationship Id="rId9" Type="http://schemas.openxmlformats.org/officeDocument/2006/relationships/image" Target="../media/image8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866063" y="5584825"/>
            <a:ext cx="1277937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4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0480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5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9812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6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11430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7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6764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8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6764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9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1816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10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51816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11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315200" y="4648200"/>
            <a:ext cx="1419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Picture 12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696200" y="54102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4" name="Picture 13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0292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5" name="Picture 14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4572000"/>
            <a:ext cx="1419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6" name="Picture 15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96000" y="4724400"/>
            <a:ext cx="1419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7" name="Picture 16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4325" y="6172200"/>
            <a:ext cx="685800" cy="41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8" name="Picture 17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25" y="5761038"/>
            <a:ext cx="10668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9" name="Picture 18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25" y="6173788"/>
            <a:ext cx="685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0" name="Picture 19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6096000"/>
            <a:ext cx="685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1" name="Picture 20" descr="j0318055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46735">
            <a:off x="3810000" y="4724400"/>
            <a:ext cx="679450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2" name="Picture 21" descr="j0318055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02527">
            <a:off x="4443413" y="4800600"/>
            <a:ext cx="890587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3" name="Picture 22" descr="17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352724">
            <a:off x="6096000" y="388620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4" name="Picture 23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4495800"/>
            <a:ext cx="666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5" name="Picture 24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44958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6" name="Picture 25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44958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7" name="Picture 26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5486400"/>
            <a:ext cx="15240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8" name="Picture 27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9" name="Picture 28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0" name="Picture 29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1" name="Picture 30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2" name="Picture 31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8006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3" name="Picture 32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4" name="Picture 33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096000"/>
            <a:ext cx="152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5" name="Picture 34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6" name="Picture 35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7" name="Picture 36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5181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8" name="Picture 37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53340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9" name="Picture 38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0" name="Picture 39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257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1" name="Picture 40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53340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2" name="Picture 41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4038600"/>
            <a:ext cx="666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3" name="Picture 42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05517">
            <a:off x="7391400" y="43434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4" name="Picture 43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470357">
            <a:off x="762001" y="44196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5" name="Picture 44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47244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6" name="Picture 45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622935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7" name="Picture 46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5029200"/>
            <a:ext cx="666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8" name="Picture 47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682075">
            <a:off x="4724400" y="49530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9" name="Picture 48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796223">
            <a:off x="1947863" y="4605337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20" name="Picture 49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682075">
            <a:off x="6629400" y="34290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21" name="Picture 50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3340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22" name="Picture 51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553200" y="54864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23" name="Picture 52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56769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24" name="Picture 53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172200" y="4953000"/>
            <a:ext cx="1419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25" name="Picture 54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5626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26" name="Picture 56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27" name="Picture 57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200400" y="54864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28" name="Picture 58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048000" y="49530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29" name="Picture 59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96000" y="54864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30" name="Picture 60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131" name="Group 61"/>
          <p:cNvGrpSpPr>
            <a:grpSpLocks/>
          </p:cNvGrpSpPr>
          <p:nvPr/>
        </p:nvGrpSpPr>
        <p:grpSpPr bwMode="auto">
          <a:xfrm>
            <a:off x="4800600" y="4648200"/>
            <a:ext cx="1905000" cy="2209800"/>
            <a:chOff x="-216" y="3820"/>
            <a:chExt cx="648" cy="281"/>
          </a:xfrm>
        </p:grpSpPr>
        <p:pic>
          <p:nvPicPr>
            <p:cNvPr id="3169" name="Picture 62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8" y="3895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70" name="Picture 63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16" y="3820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71" name="Picture 64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834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3132" name="Picture 65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5791200"/>
            <a:ext cx="685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33" name="Picture 66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34" name="Picture 67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35" name="Picture 68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32766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36" name="Picture 69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137" name="Group 70"/>
          <p:cNvGrpSpPr>
            <a:grpSpLocks/>
          </p:cNvGrpSpPr>
          <p:nvPr/>
        </p:nvGrpSpPr>
        <p:grpSpPr bwMode="auto">
          <a:xfrm>
            <a:off x="3505200" y="4648200"/>
            <a:ext cx="1905000" cy="2209800"/>
            <a:chOff x="-216" y="3820"/>
            <a:chExt cx="648" cy="281"/>
          </a:xfrm>
        </p:grpSpPr>
        <p:pic>
          <p:nvPicPr>
            <p:cNvPr id="3166" name="Picture 71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8" y="3895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67" name="Picture 72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16" y="3820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68" name="Picture 73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834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3138" name="Picture 74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5791200"/>
            <a:ext cx="152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39" name="Picture 75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695130">
            <a:off x="4038600" y="41148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40" name="Picture 76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819223">
            <a:off x="1" y="50292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41" name="Picture 77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682075">
            <a:off x="5257800" y="44958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42" name="Picture 78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43434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43" name="Picture 79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4267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44" name="Picture 80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4876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45" name="Picture 81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5257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46" name="Picture 82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410200"/>
            <a:ext cx="3048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47" name="Picture 83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5410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48" name="Picture 84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4495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49" name="Picture 85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4400" y="51054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0" name="Picture 86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5029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1" name="Picture 87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53340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2" name="Picture 88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4800600"/>
            <a:ext cx="3048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3" name="Picture 89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5029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4" name="Picture 90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6482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5" name="Picture 91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4114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6" name="Picture 92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48006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7" name="Picture 93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45720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8" name="Picture 94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8768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9" name="Picture 95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648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60" name="Picture 96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4864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61" name="Picture 97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11430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62" name="Picture 98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8288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63" name="Picture 99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2286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64" name="WordArt 101"/>
          <p:cNvSpPr>
            <a:spLocks noChangeArrowheads="1" noChangeShapeType="1" noTextEdit="1"/>
          </p:cNvSpPr>
          <p:nvPr/>
        </p:nvSpPr>
        <p:spPr bwMode="auto">
          <a:xfrm>
            <a:off x="381000" y="2362200"/>
            <a:ext cx="8362950" cy="12954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vi-VN" sz="4000" kern="1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Chào mừng quý thầy cô </a:t>
            </a:r>
          </a:p>
          <a:p>
            <a:pPr algn="ctr"/>
            <a:r>
              <a:rPr lang="vi-VN" sz="4000" kern="1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về thăm lớp</a:t>
            </a:r>
            <a:endParaRPr lang="en-US" sz="4000" kern="10">
              <a:ln w="9525">
                <a:solidFill>
                  <a:srgbClr val="6600CC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3165" name="Text Box 102"/>
          <p:cNvSpPr txBox="1">
            <a:spLocks noChangeArrowheads="1"/>
          </p:cNvSpPr>
          <p:nvPr/>
        </p:nvSpPr>
        <p:spPr bwMode="auto">
          <a:xfrm>
            <a:off x="1981200" y="3048000"/>
            <a:ext cx="4854575" cy="584775"/>
          </a:xfrm>
          <a:prstGeom prst="rect">
            <a:avLst/>
          </a:prstGeom>
          <a:solidFill>
            <a:srgbClr val="FFFF66"/>
          </a:solidFill>
          <a:ln w="9525">
            <a:solidFill>
              <a:srgbClr val="66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800000"/>
                </a:solidFill>
                <a:latin typeface="Times New Roman" pitchFamily="18" charset="0"/>
              </a:rPr>
              <a:t>PHÂN MÔN</a:t>
            </a:r>
            <a:r>
              <a:rPr lang="en-US" sz="3200" b="1" dirty="0">
                <a:solidFill>
                  <a:srgbClr val="800000"/>
                </a:solidFill>
                <a:latin typeface="Times New Roman" pitchFamily="18" charset="0"/>
              </a:rPr>
              <a:t>:</a:t>
            </a:r>
            <a:r>
              <a:rPr lang="en-US" b="1" dirty="0">
                <a:solidFill>
                  <a:srgbClr val="800000"/>
                </a:solidFill>
                <a:latin typeface="Arial" charset="0"/>
              </a:rPr>
              <a:t> </a:t>
            </a:r>
            <a:r>
              <a:rPr lang="en-US" sz="3200" b="1" dirty="0" smtClean="0">
                <a:solidFill>
                  <a:srgbClr val="800000"/>
                </a:solidFill>
                <a:latin typeface="Times New Roman" pitchFamily="18" charset="0"/>
              </a:rPr>
              <a:t>CHÍNH TẢ</a:t>
            </a:r>
            <a:endParaRPr lang="en-US" sz="3200" b="1" dirty="0">
              <a:solidFill>
                <a:srgbClr val="8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107918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4570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1219200"/>
            <a:ext cx="8657907" cy="3429000"/>
          </a:xfrm>
        </p:spPr>
        <p:txBody>
          <a:bodyPr>
            <a:normAutofit/>
          </a:bodyPr>
          <a:lstStyle/>
          <a:p>
            <a:pPr algn="l"/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ngô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 - cha (cha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uống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- 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xát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-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trào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dâng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trào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- 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tráo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tráo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- 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cháo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bát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cháo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bếp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     - 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5308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838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6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altLang="en-US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6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dò</a:t>
            </a:r>
            <a:endParaRPr lang="en-US" altLang="en-US" sz="6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 3" pitchFamily="18" charset="2"/>
              <a:buNone/>
            </a:pP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alt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alt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lvl="1" indent="0" eaLnBrk="1" hangingPunct="1">
              <a:buFont typeface="Wingdings 3" pitchFamily="18" charset="2"/>
              <a:buNone/>
            </a:pPr>
            <a:r>
              <a:rPr lang="en-US" alt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alt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alt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alt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en-US" alt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alt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alt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alt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alt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alt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alt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ngã</a:t>
            </a:r>
            <a:endParaRPr lang="en-US" altLang="en-US" sz="3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Wingdings 3" pitchFamily="18" charset="2"/>
              <a:buNone/>
            </a:pPr>
            <a:r>
              <a:rPr lang="en-US" alt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alt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alt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alt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lvl="1" indent="0" eaLnBrk="1" hangingPunct="1">
              <a:buFont typeface="Wingdings 3" pitchFamily="18" charset="2"/>
              <a:buNone/>
            </a:pPr>
            <a:r>
              <a:rPr lang="en-US" alt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alt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alt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alt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alt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xây</a:t>
            </a:r>
            <a:endParaRPr lang="en-US" altLang="en-US" sz="3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1" indent="0" eaLnBrk="1" hangingPunct="1">
              <a:buFont typeface="Wingdings 3" pitchFamily="18" charset="2"/>
              <a:buNone/>
            </a:pPr>
            <a:r>
              <a:rPr lang="en-US" alt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alt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alt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alt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r/ d / </a:t>
            </a:r>
            <a:r>
              <a:rPr lang="en-US" alt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gi,v</a:t>
            </a:r>
            <a:r>
              <a:rPr lang="en-US" alt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/d</a:t>
            </a:r>
          </a:p>
        </p:txBody>
      </p:sp>
      <p:pic>
        <p:nvPicPr>
          <p:cNvPr id="4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466" y="231775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23070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" descr="FLOWERS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1450" y="4800600"/>
            <a:ext cx="1104900" cy="157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WordArt 7"/>
          <p:cNvSpPr>
            <a:spLocks noChangeArrowheads="1" noChangeShapeType="1" noTextEdit="1"/>
          </p:cNvSpPr>
          <p:nvPr/>
        </p:nvSpPr>
        <p:spPr bwMode="auto">
          <a:xfrm>
            <a:off x="1752600" y="1219200"/>
            <a:ext cx="5867400" cy="1447800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</a:bodyPr>
          <a:lstStyle/>
          <a:p>
            <a:r>
              <a:rPr lang="vi-VN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Chân thành cảm ơn</a:t>
            </a:r>
            <a:endParaRPr lang="en-US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6148" name="WordArt 8"/>
          <p:cNvSpPr>
            <a:spLocks noChangeArrowheads="1" noChangeShapeType="1" noTextEdit="1"/>
          </p:cNvSpPr>
          <p:nvPr/>
        </p:nvSpPr>
        <p:spPr bwMode="auto">
          <a:xfrm>
            <a:off x="914400" y="3048000"/>
            <a:ext cx="7315200" cy="15954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Các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thầy</a:t>
            </a:r>
            <a:r>
              <a:rPr lang="en-US" sz="3600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cô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giáo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và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các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em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học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sinh</a:t>
            </a:r>
            <a:endParaRPr lang="en-US" sz="3600" b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6149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352800" y="39624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324600" y="6096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990600" y="7620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066800" y="51054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3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172200" y="22098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4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21336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5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781800" y="35814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6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38100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7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581400" y="6096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8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810000" y="51816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29994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6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altLang="en-US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6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6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cũ</a:t>
            </a:r>
            <a:endParaRPr lang="en-US" altLang="en-US" sz="6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466" y="231775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15842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531601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altLang="en-US" sz="6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pic>
        <p:nvPicPr>
          <p:cNvPr id="4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225" y="231775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-3810000" y="1645293"/>
            <a:ext cx="1481133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54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Buôn</a:t>
            </a:r>
            <a:r>
              <a:rPr lang="en-US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Chư</a:t>
            </a:r>
            <a:r>
              <a:rPr lang="en-US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Lênh</a:t>
            </a:r>
            <a:r>
              <a:rPr lang="en-US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đón</a:t>
            </a:r>
            <a:r>
              <a:rPr lang="en-US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giáo</a:t>
            </a:r>
            <a:endParaRPr lang="en-US" sz="54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4339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914400"/>
            <a:ext cx="8229600" cy="1295400"/>
          </a:xfrm>
        </p:spPr>
        <p:txBody>
          <a:bodyPr/>
          <a:lstStyle/>
          <a:p>
            <a:pPr algn="ctr" eaLnBrk="1" hangingPunct="1"/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alt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endParaRPr lang="en-US" altLang="en-US" sz="4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225" y="231775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97610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1"/>
          <p:cNvSpPr>
            <a:spLocks noGrp="1"/>
          </p:cNvSpPr>
          <p:nvPr>
            <p:ph idx="1"/>
          </p:nvPr>
        </p:nvSpPr>
        <p:spPr>
          <a:xfrm>
            <a:off x="0" y="835025"/>
            <a:ext cx="9144000" cy="4422775"/>
          </a:xfrm>
        </p:spPr>
        <p:txBody>
          <a:bodyPr>
            <a:noAutofit/>
          </a:bodyPr>
          <a:lstStyle/>
          <a:p>
            <a:pPr marL="0" indent="0" algn="just" eaLnBrk="1" hangingPunct="1">
              <a:lnSpc>
                <a:spcPct val="110000"/>
              </a:lnSpc>
              <a:buFont typeface="Wingdings 3" pitchFamily="18" charset="2"/>
              <a:buNone/>
            </a:pPr>
            <a:r>
              <a:rPr lang="en-US" alt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gùi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trải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sàn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nhà.Mọi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im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phăng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phắc.Y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rõ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đập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lồng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ngực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Quỳ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gối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sàn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to,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đậm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”. Y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xong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bỗng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reo to:</a:t>
            </a:r>
          </a:p>
          <a:p>
            <a:pPr marL="0" indent="0" algn="just" eaLnBrk="1" hangingPunct="1">
              <a:lnSpc>
                <a:spcPct val="110000"/>
              </a:lnSpc>
              <a:buFont typeface="Wingdings 3" pitchFamily="18" charset="2"/>
              <a:buNone/>
            </a:pPr>
            <a:r>
              <a:rPr lang="en-US" alt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-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Ôi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kìa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kìa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 marL="0" indent="0" algn="just" eaLnBrk="1" hangingPunct="1">
              <a:lnSpc>
                <a:spcPct val="110000"/>
              </a:lnSpc>
              <a:buFont typeface="Wingdings 3" pitchFamily="18" charset="2"/>
              <a:buNone/>
            </a:pPr>
            <a:r>
              <a:rPr lang="en-US" alt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- A,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  <p:pic>
        <p:nvPicPr>
          <p:cNvPr id="3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860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48116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371600"/>
            <a:ext cx="8229600" cy="1143000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667000"/>
            <a:ext cx="7391400" cy="4525963"/>
          </a:xfrm>
        </p:spPr>
        <p:txBody>
          <a:bodyPr/>
          <a:lstStyle/>
          <a:p>
            <a:pPr marL="0" indent="0" algn="just" eaLnBrk="1" hangingPunct="1">
              <a:buFont typeface="Wingdings 3" pitchFamily="18" charset="2"/>
              <a:buNone/>
            </a:pPr>
            <a:r>
              <a:rPr lang="en-US" altLang="en-US" dirty="0" smtClean="0">
                <a:solidFill>
                  <a:srgbClr val="002060"/>
                </a:solidFill>
              </a:rPr>
              <a:t>     </a:t>
            </a:r>
            <a:r>
              <a:rPr lang="en-US" altLang="en-US" dirty="0" err="1" smtClean="0">
                <a:solidFill>
                  <a:srgbClr val="002060"/>
                </a:solidFill>
              </a:rPr>
              <a:t>Đoạn</a:t>
            </a:r>
            <a:r>
              <a:rPr lang="en-US" altLang="en-US" dirty="0" smtClean="0">
                <a:solidFill>
                  <a:srgbClr val="002060"/>
                </a:solidFill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</a:rPr>
              <a:t>văn</a:t>
            </a:r>
            <a:r>
              <a:rPr lang="en-US" altLang="en-US" dirty="0" smtClean="0">
                <a:solidFill>
                  <a:srgbClr val="002060"/>
                </a:solidFill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</a:rPr>
              <a:t>nói</a:t>
            </a:r>
            <a:r>
              <a:rPr lang="en-US" altLang="en-US" dirty="0" smtClean="0">
                <a:solidFill>
                  <a:srgbClr val="002060"/>
                </a:solidFill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</a:rPr>
              <a:t>lên</a:t>
            </a:r>
            <a:r>
              <a:rPr lang="en-US" altLang="en-US" dirty="0" smtClean="0">
                <a:solidFill>
                  <a:srgbClr val="002060"/>
                </a:solidFill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</a:rPr>
              <a:t>tấm</a:t>
            </a:r>
            <a:r>
              <a:rPr lang="en-US" altLang="en-US" dirty="0" smtClean="0">
                <a:solidFill>
                  <a:srgbClr val="002060"/>
                </a:solidFill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</a:rPr>
              <a:t>lòng</a:t>
            </a:r>
            <a:r>
              <a:rPr lang="en-US" altLang="en-US" dirty="0" smtClean="0">
                <a:solidFill>
                  <a:srgbClr val="002060"/>
                </a:solidFill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</a:rPr>
              <a:t>của</a:t>
            </a:r>
            <a:r>
              <a:rPr lang="en-US" altLang="en-US" dirty="0" smtClean="0">
                <a:solidFill>
                  <a:srgbClr val="002060"/>
                </a:solidFill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</a:rPr>
              <a:t>bà</a:t>
            </a:r>
            <a:r>
              <a:rPr lang="en-US" altLang="en-US" dirty="0" smtClean="0">
                <a:solidFill>
                  <a:srgbClr val="002060"/>
                </a:solidFill>
              </a:rPr>
              <a:t> con </a:t>
            </a:r>
            <a:r>
              <a:rPr lang="en-US" altLang="en-US" dirty="0" err="1" smtClean="0">
                <a:solidFill>
                  <a:srgbClr val="002060"/>
                </a:solidFill>
              </a:rPr>
              <a:t>Tây</a:t>
            </a:r>
            <a:r>
              <a:rPr lang="en-US" altLang="en-US" dirty="0" smtClean="0">
                <a:solidFill>
                  <a:srgbClr val="002060"/>
                </a:solidFill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</a:rPr>
              <a:t>Nguyên</a:t>
            </a:r>
            <a:r>
              <a:rPr lang="en-US" altLang="en-US" dirty="0" smtClean="0">
                <a:solidFill>
                  <a:srgbClr val="002060"/>
                </a:solidFill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</a:rPr>
              <a:t>đối</a:t>
            </a:r>
            <a:r>
              <a:rPr lang="en-US" altLang="en-US" dirty="0" smtClean="0">
                <a:solidFill>
                  <a:srgbClr val="002060"/>
                </a:solidFill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</a:rPr>
              <a:t>với</a:t>
            </a:r>
            <a:r>
              <a:rPr lang="en-US" altLang="en-US" dirty="0" smtClean="0">
                <a:solidFill>
                  <a:srgbClr val="002060"/>
                </a:solidFill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</a:rPr>
              <a:t>cô</a:t>
            </a:r>
            <a:r>
              <a:rPr lang="en-US" altLang="en-US" dirty="0" smtClean="0">
                <a:solidFill>
                  <a:srgbClr val="002060"/>
                </a:solidFill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</a:rPr>
              <a:t>giáo</a:t>
            </a:r>
            <a:r>
              <a:rPr lang="en-US" altLang="en-US" dirty="0" smtClean="0">
                <a:solidFill>
                  <a:srgbClr val="002060"/>
                </a:solidFill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</a:rPr>
              <a:t>và</a:t>
            </a:r>
            <a:r>
              <a:rPr lang="en-US" altLang="en-US" dirty="0" smtClean="0">
                <a:solidFill>
                  <a:srgbClr val="002060"/>
                </a:solidFill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</a:rPr>
              <a:t>cái</a:t>
            </a:r>
            <a:r>
              <a:rPr lang="en-US" altLang="en-US" dirty="0" smtClean="0">
                <a:solidFill>
                  <a:srgbClr val="002060"/>
                </a:solidFill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</a:rPr>
              <a:t>chữ</a:t>
            </a:r>
            <a:r>
              <a:rPr lang="en-US" altLang="en-US" dirty="0" smtClean="0">
                <a:solidFill>
                  <a:srgbClr val="002060"/>
                </a:solidFill>
              </a:rPr>
              <a:t>.</a:t>
            </a:r>
            <a:endParaRPr lang="en-US" altLang="en-US" sz="3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292" y="762000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48125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khó,dễ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lẫn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endParaRPr lang="en-US" altLang="en-US" sz="36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371600"/>
            <a:ext cx="6577013" cy="4594225"/>
          </a:xfrm>
        </p:spPr>
        <p:txBody>
          <a:bodyPr>
            <a:normAutofit/>
          </a:bodyPr>
          <a:lstStyle/>
          <a:p>
            <a:pPr marL="0" indent="0" eaLnBrk="1" hangingPunct="1">
              <a:buFont typeface="Wingdings 3" pitchFamily="18" charset="2"/>
              <a:buNone/>
            </a:pP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endParaRPr lang="en-US" altLang="en-US" sz="3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Wingdings 3" pitchFamily="18" charset="2"/>
              <a:buNone/>
            </a:pPr>
            <a:r>
              <a:rPr lang="en-US" alt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hăng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phắc</a:t>
            </a:r>
            <a:endParaRPr lang="en-US" altLang="en-US" sz="3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Wingdings 3" pitchFamily="18" charset="2"/>
              <a:buNone/>
            </a:pPr>
            <a:r>
              <a:rPr lang="en-US" alt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uỳ</a:t>
            </a:r>
            <a:endParaRPr lang="en-US" altLang="en-US" sz="3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Wingdings 3" pitchFamily="18" charset="2"/>
              <a:buNone/>
            </a:pPr>
            <a:r>
              <a:rPr lang="en-US" alt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ồng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ngực</a:t>
            </a:r>
            <a:endParaRPr lang="en-US" altLang="en-US" sz="3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466" y="231775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7566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43498"/>
            <a:ext cx="8229600" cy="20574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alt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altLang="en-US" sz="4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466" y="914400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27935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228600"/>
            <a:ext cx="7391400" cy="2544763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 smtClean="0"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en-US" alt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hay </a:t>
            </a:r>
            <a:r>
              <a:rPr lang="en-US" altLang="en-US" sz="3600" b="1" dirty="0" err="1" smtClean="0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alt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M: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trao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trao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–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chao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chao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liệng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b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altLang="en-US" sz="3600" dirty="0" smtClean="0">
              <a:solidFill>
                <a:schemeClr val="bg1"/>
              </a:solidFill>
            </a:endParaRPr>
          </a:p>
        </p:txBody>
      </p:sp>
      <p:pic>
        <p:nvPicPr>
          <p:cNvPr id="4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466" y="231775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57466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7&quot;/&gt;&lt;/object&gt;&lt;object type=&quot;3&quot; unique_id=&quot;10004&quot;&gt;&lt;property id=&quot;20148&quot; value=&quot;5&quot;/&gt;&lt;property id=&quot;20300&quot; value=&quot;Slide 2 - &amp;quot;Ôn bài cũ&amp;quot;&quot;/&gt;&lt;property id=&quot;20307&quot; value=&quot;258&quot;/&gt;&lt;/object&gt;&lt;object type=&quot;3&quot; unique_id=&quot;10005&quot;&gt;&lt;property id=&quot;20148&quot; value=&quot;5&quot;/&gt;&lt;property id=&quot;20300&quot; value=&quot;Slide 3 - &amp;quot;    Chính tả (Nghe - viết)&amp;quot;&quot;/&gt;&lt;property id=&quot;20307&quot; value=&quot;259&quot;/&gt;&lt;/object&gt;&lt;object type=&quot;3&quot; unique_id=&quot;10006&quot;&gt;&lt;property id=&quot;20148&quot; value=&quot;5&quot;/&gt;&lt;property id=&quot;20300&quot; value=&quot;Slide 4 - &amp;quot;Hướng dẫn học sinh nghe – viết&amp;quot;&quot;/&gt;&lt;property id=&quot;20307&quot; value=&quot;260&quot;/&gt;&lt;/object&gt;&lt;object type=&quot;3&quot; unique_id=&quot;10007&quot;&gt;&lt;property id=&quot;20148&quot; value=&quot;5&quot;/&gt;&lt;property id=&quot;20300&quot; value=&quot;Slide 5&quot;/&gt;&lt;property id=&quot;20307&quot; value=&quot;261&quot;/&gt;&lt;/object&gt;&lt;object type=&quot;3&quot; unique_id=&quot;10008&quot;&gt;&lt;property id=&quot;20148&quot; value=&quot;5&quot;/&gt;&lt;property id=&quot;20300&quot; value=&quot;Slide 6 - &amp;quot;   Đoạn văn cho em biết điều gì?&amp;quot;&quot;/&gt;&lt;property id=&quot;20307&quot; value=&quot;262&quot;/&gt;&lt;/object&gt;&lt;object type=&quot;3&quot; unique_id=&quot;10009&quot;&gt;&lt;property id=&quot;20148&quot; value=&quot;5&quot;/&gt;&lt;property id=&quot;20300&quot; value=&quot;Slide 7 - &amp;quot;Tìm các từ khó,dễ lẫn khi viết&amp;quot;&quot;/&gt;&lt;property id=&quot;20307&quot; value=&quot;263&quot;/&gt;&lt;/object&gt;&lt;object type=&quot;3&quot; unique_id=&quot;10010&quot;&gt;&lt;property id=&quot;20148&quot; value=&quot;5&quot;/&gt;&lt;property id=&quot;20300&quot; value=&quot;Slide 8 - &amp;quot;Hướng dẫn học sinh làm bài tập&amp;quot;&quot;/&gt;&lt;property id=&quot;20307&quot; value=&quot;264&quot;/&gt;&lt;/object&gt;&lt;object type=&quot;3&quot; unique_id=&quot;10011&quot;&gt;&lt;property id=&quot;20148&quot; value=&quot;5&quot;/&gt;&lt;property id=&quot;20300&quot; value=&quot;Slide 9 - &amp;quot; Bài tập 2:  Tìm những tiếng có nghĩa: a) Chỉ khác nhau ở âm đầu tr hay ch. M: trao (trao đổi) – chao (chao liệng) &quot;/&gt;&lt;property id=&quot;20307&quot; value=&quot;265&quot;/&gt;&lt;/object&gt;&lt;object type=&quot;3&quot; unique_id=&quot;10012&quot;&gt;&lt;property id=&quot;20148&quot; value=&quot;5&quot;/&gt;&lt;property id=&quot;20300&quot; value=&quot;Slide 10 - &amp;quot;tra (tra ngô)  - cha (cha mẹ) trà (uống trà) -  chà (chà xát) trao (trao cho) - chao (chao cánh) trào (dâng trào) &quot;/&gt;&lt;property id=&quot;20307&quot; value=&quot;266&quot;/&gt;&lt;/object&gt;&lt;object type=&quot;3&quot; unique_id=&quot;10015&quot;&gt;&lt;property id=&quot;20148&quot; value=&quot;5&quot;/&gt;&lt;property id=&quot;20300&quot; value=&quot;Slide 11 - &amp;quot;Dặn dò&amp;quot;&quot;/&gt;&lt;property id=&quot;20307&quot; value=&quot;269&quot;/&gt;&lt;/object&gt;&lt;object type=&quot;3&quot; unique_id=&quot;10016&quot;&gt;&lt;property id=&quot;20148&quot; value=&quot;5&quot;/&gt;&lt;property id=&quot;20300&quot; value=&quot;Slide 12&quot;/&gt;&lt;property id=&quot;20307&quot; value=&quot;270&quot;/&gt;&lt;/object&gt;&lt;/object&gt;&lt;object type=&quot;8&quot; unique_id=&quot;10032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244</Words>
  <Application>Microsoft Office PowerPoint</Application>
  <PresentationFormat>On-screen Show (4:3)</PresentationFormat>
  <Paragraphs>28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Ôn bài cũ</vt:lpstr>
      <vt:lpstr>    Chính tả (Nghe - viết)</vt:lpstr>
      <vt:lpstr>Hướng dẫn học sinh nghe – viết</vt:lpstr>
      <vt:lpstr>PowerPoint Presentation</vt:lpstr>
      <vt:lpstr>   Đoạn văn cho em biết điều gì?</vt:lpstr>
      <vt:lpstr>Tìm các từ khó,dễ lẫn khi viết</vt:lpstr>
      <vt:lpstr>Hướng dẫn học sinh làm bài tập</vt:lpstr>
      <vt:lpstr> Bài tập 2:  Tìm những tiếng có nghĩa: a) Chỉ khác nhau ở âm đầu tr hay ch. M: trao (trao đổi) – chao (chao liệng) </vt:lpstr>
      <vt:lpstr>tra (tra ngô)  - cha (cha mẹ) trà (uống trà) -  chà (chà xát) trao (trao cho) - chao (chao cánh) trào (dâng trào) -  chào (chào hỏi) tráo (đánh tráo) -  cháo (bát cháo) tro (tro bếp)      -  cho (cho quà) </vt:lpstr>
      <vt:lpstr>Dặn dò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THAMB</dc:creator>
  <cp:lastModifiedBy>THAMB</cp:lastModifiedBy>
  <cp:revision>28</cp:revision>
  <dcterms:created xsi:type="dcterms:W3CDTF">2016-11-16T09:05:23Z</dcterms:created>
  <dcterms:modified xsi:type="dcterms:W3CDTF">2016-12-08T05:17:25Z</dcterms:modified>
</cp:coreProperties>
</file>